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Slab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what-is-cnn-a-5-year-old-guide-to-convolutional-neural-network-c9d0338c3bf7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ecominghuman.ai/debunking-convolutional-neural-networks-cnn-with-practical-examples-688284c45b85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https://medium.com/analytics-vidhya/what-is-cnn-a-5-year-old-guide-to-convolutional-neural-network-c9d0338c3bf7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https://becominghuman.ai/debunking-convolutional-neural-networks-cnn-with-practical-examples-688284c45b85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e50bd8a0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e50bd8a0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dd4e6c7e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dd4e6c7e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dd4e6c7e5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dd4e6c7e5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d4e6c7e5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d4e6c7e5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dd4e6c7e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dd4e6c7e5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e1f82561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e1f82561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dd4e6c7e5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dd4e6c7e5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dd4e6c7e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dd4e6c7e5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dd4e6c7e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dd4e6c7e5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dd4e6c7e5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dd4e6c7e5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dd4e6c7e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dd4e6c7e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dd4e6c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dd4e6c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dd4e6c7e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dd4e6c7e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dd4e6c7e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dd4e6c7e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dd4e6c7e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dd4e6c7e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dd4e6c7e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dd4e6c7e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dd4e6c7e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dd4e6c7e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e50bd8a01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e50bd8a01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E69138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E69138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Font typeface="Roboto Slab"/>
              <a:buNone/>
              <a:defRPr sz="2400">
                <a:solidFill>
                  <a:srgbClr val="E6913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3000"/>
              <a:buNone/>
              <a:defRPr sz="13000">
                <a:solidFill>
                  <a:srgbClr val="E6913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100"/>
              <a:buNone/>
              <a:defRPr sz="2100">
                <a:solidFill>
                  <a:srgbClr val="E6913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mydoodle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696325" y="687637"/>
            <a:ext cx="7751341" cy="37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Neural Networks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a computer sees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1175900" y="522050"/>
            <a:ext cx="70338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Training Data</a:t>
            </a:r>
            <a:endParaRPr sz="31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0" y="1032375"/>
            <a:ext cx="2798475" cy="180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675" y="976725"/>
            <a:ext cx="2970903" cy="18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875" y="1009375"/>
            <a:ext cx="2902413" cy="18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50" y="2953972"/>
            <a:ext cx="2798476" cy="179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7183" y="2925563"/>
            <a:ext cx="2848873" cy="18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3106" y="2953975"/>
            <a:ext cx="2798469" cy="178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Image Recognition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4407700" y="1489825"/>
            <a:ext cx="434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more common in a picture?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Color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Edges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Are things in pictures always the same direction?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2" y="1489825"/>
            <a:ext cx="1642625" cy="1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675" y="1489833"/>
            <a:ext cx="1642625" cy="229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99" y="3523675"/>
            <a:ext cx="1286012" cy="12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Convolutional Neural Network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74" y="1835638"/>
            <a:ext cx="2392550" cy="23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4"/>
          <p:cNvGrpSpPr/>
          <p:nvPr/>
        </p:nvGrpSpPr>
        <p:grpSpPr>
          <a:xfrm>
            <a:off x="6282575" y="1620175"/>
            <a:ext cx="365700" cy="2925600"/>
            <a:chOff x="6042025" y="1308875"/>
            <a:chExt cx="365700" cy="2925600"/>
          </a:xfrm>
        </p:grpSpPr>
        <p:sp>
          <p:nvSpPr>
            <p:cNvPr id="214" name="Google Shape;214;p24"/>
            <p:cNvSpPr/>
            <p:nvPr/>
          </p:nvSpPr>
          <p:spPr>
            <a:xfrm>
              <a:off x="6042025" y="1308875"/>
              <a:ext cx="365700" cy="36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6042025" y="1674575"/>
              <a:ext cx="365700" cy="36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4</a:t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6042025" y="2040275"/>
              <a:ext cx="365700" cy="36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6042025" y="2405975"/>
              <a:ext cx="365700" cy="36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042025" y="2771675"/>
              <a:ext cx="365700" cy="36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042025" y="3868775"/>
              <a:ext cx="365700" cy="36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6042025" y="3320225"/>
              <a:ext cx="365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…</a:t>
              </a:r>
              <a:endParaRPr/>
            </a:p>
          </p:txBody>
        </p:sp>
      </p:grpSp>
      <p:sp>
        <p:nvSpPr>
          <p:cNvPr id="221" name="Google Shape;221;p24"/>
          <p:cNvSpPr/>
          <p:nvPr/>
        </p:nvSpPr>
        <p:spPr>
          <a:xfrm>
            <a:off x="3898300" y="2575275"/>
            <a:ext cx="1782900" cy="7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Kernel/Filter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7522048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Kernel/Filter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6319250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w="9525" cap="flat" cmpd="sng">
            <a:solidFill>
              <a:srgbClr val="F8C9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4286975" y="1286625"/>
            <a:ext cx="9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endParaRPr sz="18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6641450" y="1308850"/>
            <a:ext cx="9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Kernel</a:t>
            </a:r>
            <a:endParaRPr sz="18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6892550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w="9525" cap="flat" cmpd="sng">
            <a:solidFill>
              <a:srgbClr val="F8C9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7437675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w="9525" cap="flat" cmpd="sng">
            <a:solidFill>
              <a:srgbClr val="F8C9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4538075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w="9525" cap="flat" cmpd="sng">
            <a:solidFill>
              <a:srgbClr val="F8C9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3975325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w="9525" cap="flat" cmpd="sng">
            <a:solidFill>
              <a:srgbClr val="F8C9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5090513" y="2131600"/>
            <a:ext cx="445800" cy="420900"/>
          </a:xfrm>
          <a:prstGeom prst="ellipse">
            <a:avLst/>
          </a:prstGeom>
          <a:solidFill>
            <a:srgbClr val="F8C977">
              <a:alpha val="63129"/>
            </a:srgbClr>
          </a:solidFill>
          <a:ln w="9525" cap="flat" cmpd="sng">
            <a:solidFill>
              <a:srgbClr val="F8C9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325" y="2763222"/>
            <a:ext cx="794800" cy="6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75" y="1438500"/>
            <a:ext cx="1969150" cy="19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/>
          <p:nvPr/>
        </p:nvSpPr>
        <p:spPr>
          <a:xfrm>
            <a:off x="486375" y="1438500"/>
            <a:ext cx="993300" cy="974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975" y="3918900"/>
            <a:ext cx="948000" cy="1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 rot="-5400000">
            <a:off x="1820925" y="2236750"/>
            <a:ext cx="290100" cy="2959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9950" y="1770550"/>
            <a:ext cx="48577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0187" y="3407650"/>
            <a:ext cx="35433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3012" y="3824263"/>
            <a:ext cx="38004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83012" y="4240875"/>
            <a:ext cx="380047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7"/>
          <p:cNvGrpSpPr/>
          <p:nvPr/>
        </p:nvGrpSpPr>
        <p:grpSpPr>
          <a:xfrm>
            <a:off x="503400" y="1492550"/>
            <a:ext cx="3292200" cy="3292200"/>
            <a:chOff x="4345013" y="151475"/>
            <a:chExt cx="3292200" cy="3292200"/>
          </a:xfrm>
        </p:grpSpPr>
        <p:sp>
          <p:nvSpPr>
            <p:cNvPr id="255" name="Google Shape;255;p27"/>
            <p:cNvSpPr/>
            <p:nvPr/>
          </p:nvSpPr>
          <p:spPr>
            <a:xfrm>
              <a:off x="5836850" y="2957325"/>
              <a:ext cx="622200" cy="261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43450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8937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4424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9911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65398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7088513" y="1514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43450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48937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54424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59911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65398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7088513" y="7001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43450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48937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54424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59911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65398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7088513" y="12488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43450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48937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54424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59911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65398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7088513" y="17975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43450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8937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54424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59911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65398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7088513" y="23462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43450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48937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54424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59911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65398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1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7088513" y="2894975"/>
              <a:ext cx="548700" cy="5487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0</a:t>
              </a:r>
              <a:endParaRPr sz="1600" b="1">
                <a:solidFill>
                  <a:schemeClr val="dk1"/>
                </a:solidFill>
              </a:endParaRPr>
            </a:p>
          </p:txBody>
        </p:sp>
      </p:grpSp>
      <p:sp>
        <p:nvSpPr>
          <p:cNvPr id="292" name="Google Shape;292;p27"/>
          <p:cNvSpPr/>
          <p:nvPr/>
        </p:nvSpPr>
        <p:spPr>
          <a:xfrm>
            <a:off x="504300" y="14925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Kernel/Filter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6612675" y="2146463"/>
            <a:ext cx="457200" cy="4572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sp>
        <p:nvSpPr>
          <p:cNvPr id="295" name="Google Shape;295;p27"/>
          <p:cNvSpPr/>
          <p:nvPr/>
        </p:nvSpPr>
        <p:spPr>
          <a:xfrm>
            <a:off x="7069875" y="2146463"/>
            <a:ext cx="457200" cy="4572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sp>
        <p:nvSpPr>
          <p:cNvPr id="296" name="Google Shape;296;p27"/>
          <p:cNvSpPr/>
          <p:nvPr/>
        </p:nvSpPr>
        <p:spPr>
          <a:xfrm>
            <a:off x="7527075" y="2146463"/>
            <a:ext cx="457200" cy="4572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sp>
        <p:nvSpPr>
          <p:cNvPr id="297" name="Google Shape;297;p27"/>
          <p:cNvSpPr/>
          <p:nvPr/>
        </p:nvSpPr>
        <p:spPr>
          <a:xfrm>
            <a:off x="6612675" y="2603663"/>
            <a:ext cx="457200" cy="4572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sp>
        <p:nvSpPr>
          <p:cNvPr id="298" name="Google Shape;298;p27"/>
          <p:cNvSpPr/>
          <p:nvPr/>
        </p:nvSpPr>
        <p:spPr>
          <a:xfrm>
            <a:off x="7069875" y="2603663"/>
            <a:ext cx="457200" cy="4572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sp>
        <p:nvSpPr>
          <p:cNvPr id="299" name="Google Shape;299;p27"/>
          <p:cNvSpPr/>
          <p:nvPr/>
        </p:nvSpPr>
        <p:spPr>
          <a:xfrm>
            <a:off x="7526025" y="260261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sp>
        <p:nvSpPr>
          <p:cNvPr id="300" name="Google Shape;300;p27"/>
          <p:cNvSpPr/>
          <p:nvPr/>
        </p:nvSpPr>
        <p:spPr>
          <a:xfrm>
            <a:off x="6612675" y="30608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2</a:t>
            </a:r>
            <a:endParaRPr sz="1900" b="1"/>
          </a:p>
        </p:txBody>
      </p:sp>
      <p:sp>
        <p:nvSpPr>
          <p:cNvPr id="301" name="Google Shape;301;p27"/>
          <p:cNvSpPr/>
          <p:nvPr/>
        </p:nvSpPr>
        <p:spPr>
          <a:xfrm>
            <a:off x="7068825" y="30608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3</a:t>
            </a:r>
            <a:endParaRPr sz="1900" b="1"/>
          </a:p>
        </p:txBody>
      </p:sp>
      <p:sp>
        <p:nvSpPr>
          <p:cNvPr id="302" name="Google Shape;302;p27"/>
          <p:cNvSpPr/>
          <p:nvPr/>
        </p:nvSpPr>
        <p:spPr>
          <a:xfrm>
            <a:off x="7526025" y="30608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3</a:t>
            </a:r>
            <a:endParaRPr sz="1900" b="1"/>
          </a:p>
        </p:txBody>
      </p:sp>
      <p:sp>
        <p:nvSpPr>
          <p:cNvPr id="303" name="Google Shape;303;p27"/>
          <p:cNvSpPr/>
          <p:nvPr/>
        </p:nvSpPr>
        <p:spPr>
          <a:xfrm>
            <a:off x="1062623" y="14925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1604825" y="14925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2148600" y="14925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504300" y="20433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>
            <a:off x="1063523" y="20433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1605725" y="20433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2149500" y="20433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504300" y="26012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1063523" y="26012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2149500" y="26012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1605725" y="26012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503400" y="31338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1063523" y="31338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1605725" y="31338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2149500" y="3133850"/>
            <a:ext cx="1645200" cy="1641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/>
          <p:nvPr/>
        </p:nvSpPr>
        <p:spPr>
          <a:xfrm>
            <a:off x="3876250" y="2785450"/>
            <a:ext cx="4275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5634613" y="2952200"/>
            <a:ext cx="654600" cy="22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7984275" y="214541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sp>
        <p:nvSpPr>
          <p:cNvPr id="321" name="Google Shape;321;p27"/>
          <p:cNvSpPr/>
          <p:nvPr/>
        </p:nvSpPr>
        <p:spPr>
          <a:xfrm>
            <a:off x="7984275" y="260261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sp>
        <p:nvSpPr>
          <p:cNvPr id="322" name="Google Shape;322;p27"/>
          <p:cNvSpPr/>
          <p:nvPr/>
        </p:nvSpPr>
        <p:spPr>
          <a:xfrm>
            <a:off x="7984275" y="30608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2</a:t>
            </a:r>
            <a:endParaRPr sz="1900" b="1"/>
          </a:p>
        </p:txBody>
      </p:sp>
      <p:sp>
        <p:nvSpPr>
          <p:cNvPr id="323" name="Google Shape;323;p27"/>
          <p:cNvSpPr/>
          <p:nvPr/>
        </p:nvSpPr>
        <p:spPr>
          <a:xfrm>
            <a:off x="6611625" y="35201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0</a:t>
            </a:r>
            <a:endParaRPr sz="1900" b="1"/>
          </a:p>
        </p:txBody>
      </p:sp>
      <p:sp>
        <p:nvSpPr>
          <p:cNvPr id="324" name="Google Shape;324;p27"/>
          <p:cNvSpPr/>
          <p:nvPr/>
        </p:nvSpPr>
        <p:spPr>
          <a:xfrm>
            <a:off x="7068825" y="35201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0</a:t>
            </a:r>
            <a:endParaRPr sz="1900" b="1"/>
          </a:p>
        </p:txBody>
      </p:sp>
      <p:sp>
        <p:nvSpPr>
          <p:cNvPr id="325" name="Google Shape;325;p27"/>
          <p:cNvSpPr/>
          <p:nvPr/>
        </p:nvSpPr>
        <p:spPr>
          <a:xfrm>
            <a:off x="7526025" y="35201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sp>
        <p:nvSpPr>
          <p:cNvPr id="326" name="Google Shape;326;p27"/>
          <p:cNvSpPr/>
          <p:nvPr/>
        </p:nvSpPr>
        <p:spPr>
          <a:xfrm>
            <a:off x="7984275" y="35201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 l="46122" r="20011"/>
          <a:stretch/>
        </p:blipFill>
        <p:spPr>
          <a:xfrm>
            <a:off x="4177974" y="2591875"/>
            <a:ext cx="1354651" cy="9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90147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Then we feed the numbers into a network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75" y="1317750"/>
            <a:ext cx="7849255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Now it’s your turn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Turn a picture into numbers</a:t>
            </a: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Pooling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7522048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Pooling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3688750" y="872963"/>
            <a:ext cx="457200" cy="4572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1</a:t>
            </a:r>
            <a:endParaRPr sz="2000" b="1"/>
          </a:p>
        </p:txBody>
      </p:sp>
      <p:sp>
        <p:nvSpPr>
          <p:cNvPr id="358" name="Google Shape;358;p32"/>
          <p:cNvSpPr/>
          <p:nvPr/>
        </p:nvSpPr>
        <p:spPr>
          <a:xfrm>
            <a:off x="4145950" y="872963"/>
            <a:ext cx="457200" cy="4572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1</a:t>
            </a:r>
            <a:endParaRPr sz="2000" b="1"/>
          </a:p>
        </p:txBody>
      </p:sp>
      <p:sp>
        <p:nvSpPr>
          <p:cNvPr id="359" name="Google Shape;359;p32"/>
          <p:cNvSpPr/>
          <p:nvPr/>
        </p:nvSpPr>
        <p:spPr>
          <a:xfrm>
            <a:off x="4603150" y="872963"/>
            <a:ext cx="457200" cy="4572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1</a:t>
            </a:r>
            <a:endParaRPr sz="2000" b="1"/>
          </a:p>
        </p:txBody>
      </p:sp>
      <p:sp>
        <p:nvSpPr>
          <p:cNvPr id="360" name="Google Shape;360;p32"/>
          <p:cNvSpPr/>
          <p:nvPr/>
        </p:nvSpPr>
        <p:spPr>
          <a:xfrm>
            <a:off x="3688750" y="1330163"/>
            <a:ext cx="457200" cy="4572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1</a:t>
            </a:r>
            <a:endParaRPr sz="2000" b="1"/>
          </a:p>
        </p:txBody>
      </p:sp>
      <p:sp>
        <p:nvSpPr>
          <p:cNvPr id="361" name="Google Shape;361;p32"/>
          <p:cNvSpPr/>
          <p:nvPr/>
        </p:nvSpPr>
        <p:spPr>
          <a:xfrm>
            <a:off x="4145950" y="1330163"/>
            <a:ext cx="457200" cy="4572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1</a:t>
            </a:r>
            <a:endParaRPr sz="2000" b="1"/>
          </a:p>
        </p:txBody>
      </p:sp>
      <p:sp>
        <p:nvSpPr>
          <p:cNvPr id="362" name="Google Shape;362;p32"/>
          <p:cNvSpPr/>
          <p:nvPr/>
        </p:nvSpPr>
        <p:spPr>
          <a:xfrm>
            <a:off x="4602100" y="132911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1</a:t>
            </a:r>
            <a:endParaRPr sz="2000" b="1"/>
          </a:p>
        </p:txBody>
      </p:sp>
      <p:sp>
        <p:nvSpPr>
          <p:cNvPr id="363" name="Google Shape;363;p32"/>
          <p:cNvSpPr/>
          <p:nvPr/>
        </p:nvSpPr>
        <p:spPr>
          <a:xfrm>
            <a:off x="3688750" y="17873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2</a:t>
            </a:r>
            <a:endParaRPr sz="2000" b="1"/>
          </a:p>
        </p:txBody>
      </p:sp>
      <p:sp>
        <p:nvSpPr>
          <p:cNvPr id="364" name="Google Shape;364;p32"/>
          <p:cNvSpPr/>
          <p:nvPr/>
        </p:nvSpPr>
        <p:spPr>
          <a:xfrm>
            <a:off x="4144900" y="17873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3</a:t>
            </a:r>
            <a:endParaRPr sz="2000" b="1"/>
          </a:p>
        </p:txBody>
      </p:sp>
      <p:sp>
        <p:nvSpPr>
          <p:cNvPr id="365" name="Google Shape;365;p32"/>
          <p:cNvSpPr/>
          <p:nvPr/>
        </p:nvSpPr>
        <p:spPr>
          <a:xfrm>
            <a:off x="4602100" y="17873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3</a:t>
            </a:r>
            <a:endParaRPr sz="2000" b="1"/>
          </a:p>
        </p:txBody>
      </p:sp>
      <p:sp>
        <p:nvSpPr>
          <p:cNvPr id="366" name="Google Shape;366;p32"/>
          <p:cNvSpPr/>
          <p:nvPr/>
        </p:nvSpPr>
        <p:spPr>
          <a:xfrm>
            <a:off x="5060350" y="87191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1</a:t>
            </a:r>
            <a:endParaRPr sz="2000" b="1"/>
          </a:p>
        </p:txBody>
      </p:sp>
      <p:sp>
        <p:nvSpPr>
          <p:cNvPr id="367" name="Google Shape;367;p32"/>
          <p:cNvSpPr/>
          <p:nvPr/>
        </p:nvSpPr>
        <p:spPr>
          <a:xfrm>
            <a:off x="5060350" y="132911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1</a:t>
            </a:r>
            <a:endParaRPr sz="2000" b="1"/>
          </a:p>
        </p:txBody>
      </p:sp>
      <p:sp>
        <p:nvSpPr>
          <p:cNvPr id="368" name="Google Shape;368;p32"/>
          <p:cNvSpPr/>
          <p:nvPr/>
        </p:nvSpPr>
        <p:spPr>
          <a:xfrm>
            <a:off x="5060350" y="17873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2</a:t>
            </a:r>
            <a:endParaRPr sz="2000" b="1"/>
          </a:p>
        </p:txBody>
      </p:sp>
      <p:sp>
        <p:nvSpPr>
          <p:cNvPr id="369" name="Google Shape;369;p32"/>
          <p:cNvSpPr/>
          <p:nvPr/>
        </p:nvSpPr>
        <p:spPr>
          <a:xfrm>
            <a:off x="3687700" y="22466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0</a:t>
            </a:r>
            <a:endParaRPr sz="2000" b="1"/>
          </a:p>
        </p:txBody>
      </p:sp>
      <p:sp>
        <p:nvSpPr>
          <p:cNvPr id="370" name="Google Shape;370;p32"/>
          <p:cNvSpPr/>
          <p:nvPr/>
        </p:nvSpPr>
        <p:spPr>
          <a:xfrm>
            <a:off x="4144900" y="22466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0</a:t>
            </a:r>
            <a:endParaRPr sz="2000" b="1"/>
          </a:p>
        </p:txBody>
      </p:sp>
      <p:sp>
        <p:nvSpPr>
          <p:cNvPr id="371" name="Google Shape;371;p32"/>
          <p:cNvSpPr/>
          <p:nvPr/>
        </p:nvSpPr>
        <p:spPr>
          <a:xfrm>
            <a:off x="4602100" y="22466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1</a:t>
            </a:r>
            <a:endParaRPr sz="2000" b="1"/>
          </a:p>
        </p:txBody>
      </p:sp>
      <p:sp>
        <p:nvSpPr>
          <p:cNvPr id="372" name="Google Shape;372;p32"/>
          <p:cNvSpPr/>
          <p:nvPr/>
        </p:nvSpPr>
        <p:spPr>
          <a:xfrm>
            <a:off x="5057650" y="2246663"/>
            <a:ext cx="459300" cy="459300"/>
          </a:xfrm>
          <a:prstGeom prst="rect">
            <a:avLst/>
          </a:prstGeom>
          <a:solidFill>
            <a:srgbClr val="F9CB9C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1</a:t>
            </a:r>
            <a:endParaRPr sz="2000" b="1"/>
          </a:p>
        </p:txBody>
      </p:sp>
      <p:cxnSp>
        <p:nvCxnSpPr>
          <p:cNvPr id="373" name="Google Shape;373;p32"/>
          <p:cNvCxnSpPr/>
          <p:nvPr/>
        </p:nvCxnSpPr>
        <p:spPr>
          <a:xfrm>
            <a:off x="3401100" y="1782900"/>
            <a:ext cx="2341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32"/>
          <p:cNvCxnSpPr/>
          <p:nvPr/>
        </p:nvCxnSpPr>
        <p:spPr>
          <a:xfrm rot="5400000">
            <a:off x="3433225" y="1782900"/>
            <a:ext cx="2341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75" name="Google Shape;375;p32"/>
          <p:cNvGrpSpPr/>
          <p:nvPr/>
        </p:nvGrpSpPr>
        <p:grpSpPr>
          <a:xfrm>
            <a:off x="2769100" y="3318150"/>
            <a:ext cx="918600" cy="918600"/>
            <a:chOff x="2549250" y="3353525"/>
            <a:chExt cx="918600" cy="918600"/>
          </a:xfrm>
        </p:grpSpPr>
        <p:sp>
          <p:nvSpPr>
            <p:cNvPr id="376" name="Google Shape;376;p32"/>
            <p:cNvSpPr/>
            <p:nvPr/>
          </p:nvSpPr>
          <p:spPr>
            <a:xfrm>
              <a:off x="3008550" y="3353525"/>
              <a:ext cx="459300" cy="4593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1</a:t>
              </a:r>
              <a:endParaRPr sz="1700" b="1"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2549250" y="3353525"/>
              <a:ext cx="459300" cy="4593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1</a:t>
              </a:r>
              <a:endParaRPr sz="1700" b="1"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3008550" y="3812825"/>
              <a:ext cx="459300" cy="4593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3</a:t>
              </a:r>
              <a:endParaRPr sz="1700" b="1"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2549250" y="3812825"/>
              <a:ext cx="459300" cy="4593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3</a:t>
              </a:r>
              <a:endParaRPr sz="1700" b="1"/>
            </a:p>
          </p:txBody>
        </p:sp>
      </p:grpSp>
      <p:grpSp>
        <p:nvGrpSpPr>
          <p:cNvPr id="380" name="Google Shape;380;p32"/>
          <p:cNvGrpSpPr/>
          <p:nvPr/>
        </p:nvGrpSpPr>
        <p:grpSpPr>
          <a:xfrm>
            <a:off x="5519650" y="3318150"/>
            <a:ext cx="918600" cy="918600"/>
            <a:chOff x="5729225" y="3289800"/>
            <a:chExt cx="918600" cy="918600"/>
          </a:xfrm>
        </p:grpSpPr>
        <p:sp>
          <p:nvSpPr>
            <p:cNvPr id="381" name="Google Shape;381;p32"/>
            <p:cNvSpPr/>
            <p:nvPr/>
          </p:nvSpPr>
          <p:spPr>
            <a:xfrm>
              <a:off x="6188525" y="3289800"/>
              <a:ext cx="459300" cy="4593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1</a:t>
              </a:r>
              <a:endParaRPr sz="1700" b="1"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5729225" y="3289800"/>
              <a:ext cx="459300" cy="4593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1</a:t>
              </a:r>
              <a:endParaRPr sz="1700" b="1"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6188525" y="3749100"/>
              <a:ext cx="459300" cy="4593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2</a:t>
              </a:r>
              <a:endParaRPr sz="1700" b="1"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5729225" y="3749100"/>
              <a:ext cx="459300" cy="4593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/>
                <a:t>1</a:t>
              </a:r>
              <a:endParaRPr sz="1700" b="1"/>
            </a:p>
          </p:txBody>
        </p:sp>
      </p:grpSp>
      <p:sp>
        <p:nvSpPr>
          <p:cNvPr id="385" name="Google Shape;385;p32"/>
          <p:cNvSpPr txBox="1"/>
          <p:nvPr/>
        </p:nvSpPr>
        <p:spPr>
          <a:xfrm>
            <a:off x="2542150" y="4349900"/>
            <a:ext cx="137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Max Pooling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32"/>
          <p:cNvSpPr txBox="1"/>
          <p:nvPr/>
        </p:nvSpPr>
        <p:spPr>
          <a:xfrm>
            <a:off x="5342200" y="4349900"/>
            <a:ext cx="127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Avg Pooling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Why is it called neural network?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t="20019"/>
          <a:stretch/>
        </p:blipFill>
        <p:spPr>
          <a:xfrm>
            <a:off x="481000" y="1854425"/>
            <a:ext cx="8182000" cy="20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705700" y="4568725"/>
            <a:ext cx="343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https://www.datacamp.com/community/tutorials/deep-learning-python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Neural Network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172500" y="0"/>
            <a:ext cx="297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https://blog.ovhcloud.com/what-does-training-neural-networks-mean/</a:t>
            </a:r>
            <a:endParaRPr sz="1100"/>
          </a:p>
        </p:txBody>
      </p:sp>
      <p:grpSp>
        <p:nvGrpSpPr>
          <p:cNvPr id="79" name="Google Shape;79;p15"/>
          <p:cNvGrpSpPr/>
          <p:nvPr/>
        </p:nvGrpSpPr>
        <p:grpSpPr>
          <a:xfrm>
            <a:off x="2799554" y="1144123"/>
            <a:ext cx="4981640" cy="3946175"/>
            <a:chOff x="2199563" y="1197475"/>
            <a:chExt cx="4744871" cy="3694574"/>
          </a:xfrm>
        </p:grpSpPr>
        <p:pic>
          <p:nvPicPr>
            <p:cNvPr id="80" name="Google Shape;8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99563" y="1197475"/>
              <a:ext cx="4744871" cy="3694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5"/>
            <p:cNvSpPr/>
            <p:nvPr/>
          </p:nvSpPr>
          <p:spPr>
            <a:xfrm>
              <a:off x="2292300" y="1768750"/>
              <a:ext cx="884400" cy="1768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04" y="2117200"/>
            <a:ext cx="1080675" cy="108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5"/>
          <p:cNvGrpSpPr/>
          <p:nvPr/>
        </p:nvGrpSpPr>
        <p:grpSpPr>
          <a:xfrm>
            <a:off x="2420175" y="2034850"/>
            <a:ext cx="365700" cy="1462800"/>
            <a:chOff x="6042025" y="1674575"/>
            <a:chExt cx="365700" cy="1462800"/>
          </a:xfrm>
        </p:grpSpPr>
        <p:sp>
          <p:nvSpPr>
            <p:cNvPr id="84" name="Google Shape;84;p15"/>
            <p:cNvSpPr/>
            <p:nvPr/>
          </p:nvSpPr>
          <p:spPr>
            <a:xfrm>
              <a:off x="6042025" y="1674575"/>
              <a:ext cx="365700" cy="36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4</a:t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6042025" y="2040275"/>
              <a:ext cx="365700" cy="36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042025" y="2405975"/>
              <a:ext cx="365700" cy="36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</a:t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042025" y="2771675"/>
              <a:ext cx="365700" cy="365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</p:grpSp>
      <p:sp>
        <p:nvSpPr>
          <p:cNvPr id="88" name="Google Shape;88;p15"/>
          <p:cNvSpPr/>
          <p:nvPr/>
        </p:nvSpPr>
        <p:spPr>
          <a:xfrm>
            <a:off x="1758250" y="2667250"/>
            <a:ext cx="431700" cy="19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3050275" y="2667250"/>
            <a:ext cx="431700" cy="19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3551625" y="1372550"/>
            <a:ext cx="4152900" cy="3544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 rot="5400000">
            <a:off x="3604725" y="725150"/>
            <a:ext cx="459900" cy="566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Convolutional Neural Network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250" y="1285638"/>
            <a:ext cx="6263475" cy="375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Convolutional Neural Network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50" y="1181425"/>
            <a:ext cx="63912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260250" y="1341750"/>
            <a:ext cx="2208900" cy="30087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Image Classification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t="18717" b="18472"/>
          <a:stretch/>
        </p:blipFill>
        <p:spPr>
          <a:xfrm>
            <a:off x="368038" y="2154988"/>
            <a:ext cx="947875" cy="8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l="10820" t="23892" r="10828" b="26894"/>
          <a:stretch/>
        </p:blipFill>
        <p:spPr>
          <a:xfrm>
            <a:off x="608375" y="3384275"/>
            <a:ext cx="780235" cy="68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5">
            <a:alphaModFix/>
          </a:blip>
          <a:srcRect l="5285" t="17766" r="5124" b="24212"/>
          <a:stretch/>
        </p:blipFill>
        <p:spPr>
          <a:xfrm>
            <a:off x="977700" y="1341738"/>
            <a:ext cx="1177949" cy="8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948" y="1759450"/>
            <a:ext cx="2015850" cy="20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8"/>
          <p:cNvCxnSpPr>
            <a:stCxn id="113" idx="3"/>
            <a:endCxn id="114" idx="1"/>
          </p:cNvCxnSpPr>
          <p:nvPr/>
        </p:nvCxnSpPr>
        <p:spPr>
          <a:xfrm>
            <a:off x="2155649" y="1741862"/>
            <a:ext cx="1369200" cy="10239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8"/>
          <p:cNvCxnSpPr>
            <a:stCxn id="111" idx="3"/>
            <a:endCxn id="114" idx="1"/>
          </p:cNvCxnSpPr>
          <p:nvPr/>
        </p:nvCxnSpPr>
        <p:spPr>
          <a:xfrm>
            <a:off x="1315913" y="2571750"/>
            <a:ext cx="2208900" cy="1941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8"/>
          <p:cNvCxnSpPr>
            <a:stCxn id="112" idx="3"/>
            <a:endCxn id="114" idx="1"/>
          </p:cNvCxnSpPr>
          <p:nvPr/>
        </p:nvCxnSpPr>
        <p:spPr>
          <a:xfrm rot="10800000" flipH="1">
            <a:off x="1388610" y="2765826"/>
            <a:ext cx="2136300" cy="9615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8"/>
          <p:cNvSpPr txBox="1"/>
          <p:nvPr/>
        </p:nvSpPr>
        <p:spPr>
          <a:xfrm>
            <a:off x="3458125" y="1328350"/>
            <a:ext cx="214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Awesome magic box</a:t>
            </a:r>
            <a:endParaRPr sz="1600" b="1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6254350" y="1962775"/>
            <a:ext cx="1896000" cy="16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Assignment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Cake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</p:txBody>
      </p:sp>
      <p:cxnSp>
        <p:nvCxnSpPr>
          <p:cNvPr id="120" name="Google Shape;120;p18"/>
          <p:cNvCxnSpPr>
            <a:stCxn id="114" idx="3"/>
            <a:endCxn id="119" idx="1"/>
          </p:cNvCxnSpPr>
          <p:nvPr/>
        </p:nvCxnSpPr>
        <p:spPr>
          <a:xfrm>
            <a:off x="5540798" y="2765725"/>
            <a:ext cx="713700" cy="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18"/>
          <p:cNvSpPr txBox="1"/>
          <p:nvPr/>
        </p:nvSpPr>
        <p:spPr>
          <a:xfrm>
            <a:off x="1317675" y="1973938"/>
            <a:ext cx="4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20688" y="288055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Cake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677188" y="395010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Apple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147900" y="4380050"/>
            <a:ext cx="24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Training data (known data)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524825" y="4011500"/>
            <a:ext cx="4873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We need to train a network first!</a:t>
            </a:r>
            <a:endParaRPr sz="24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3744825" y="3875900"/>
            <a:ext cx="3391800" cy="1103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260250" y="1341750"/>
            <a:ext cx="2208900" cy="30087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Image Classification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t="18717" b="18472"/>
          <a:stretch/>
        </p:blipFill>
        <p:spPr>
          <a:xfrm>
            <a:off x="368038" y="2154988"/>
            <a:ext cx="947875" cy="8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l="10820" t="23892" r="10828" b="26894"/>
          <a:stretch/>
        </p:blipFill>
        <p:spPr>
          <a:xfrm>
            <a:off x="608375" y="3384275"/>
            <a:ext cx="780235" cy="68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5">
            <a:alphaModFix/>
          </a:blip>
          <a:srcRect l="5285" t="17766" r="5124" b="24212"/>
          <a:stretch/>
        </p:blipFill>
        <p:spPr>
          <a:xfrm>
            <a:off x="977700" y="1341738"/>
            <a:ext cx="1177949" cy="8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948" y="1759450"/>
            <a:ext cx="2015850" cy="20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9"/>
          <p:cNvCxnSpPr>
            <a:stCxn id="135" idx="3"/>
            <a:endCxn id="136" idx="1"/>
          </p:cNvCxnSpPr>
          <p:nvPr/>
        </p:nvCxnSpPr>
        <p:spPr>
          <a:xfrm>
            <a:off x="2155649" y="1741862"/>
            <a:ext cx="1369200" cy="10239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9"/>
          <p:cNvCxnSpPr>
            <a:stCxn id="133" idx="3"/>
            <a:endCxn id="136" idx="1"/>
          </p:cNvCxnSpPr>
          <p:nvPr/>
        </p:nvCxnSpPr>
        <p:spPr>
          <a:xfrm>
            <a:off x="1315913" y="2571750"/>
            <a:ext cx="2208900" cy="1941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19"/>
          <p:cNvCxnSpPr>
            <a:stCxn id="134" idx="3"/>
            <a:endCxn id="136" idx="1"/>
          </p:cNvCxnSpPr>
          <p:nvPr/>
        </p:nvCxnSpPr>
        <p:spPr>
          <a:xfrm rot="10800000" flipH="1">
            <a:off x="1388610" y="2765826"/>
            <a:ext cx="2136300" cy="9615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19"/>
          <p:cNvSpPr txBox="1"/>
          <p:nvPr/>
        </p:nvSpPr>
        <p:spPr>
          <a:xfrm>
            <a:off x="3458125" y="1328350"/>
            <a:ext cx="214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Awesome magic box</a:t>
            </a:r>
            <a:endParaRPr sz="1600" b="1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6254350" y="1962775"/>
            <a:ext cx="1896000" cy="16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Assignment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Cake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</p:txBody>
      </p:sp>
      <p:cxnSp>
        <p:nvCxnSpPr>
          <p:cNvPr id="142" name="Google Shape;142;p19"/>
          <p:cNvCxnSpPr>
            <a:stCxn id="136" idx="3"/>
            <a:endCxn id="141" idx="1"/>
          </p:cNvCxnSpPr>
          <p:nvPr/>
        </p:nvCxnSpPr>
        <p:spPr>
          <a:xfrm>
            <a:off x="5540798" y="2765725"/>
            <a:ext cx="713700" cy="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19"/>
          <p:cNvSpPr txBox="1"/>
          <p:nvPr/>
        </p:nvSpPr>
        <p:spPr>
          <a:xfrm>
            <a:off x="1317675" y="1973938"/>
            <a:ext cx="4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520688" y="288055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Cake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77188" y="395010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Apple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147900" y="4380050"/>
            <a:ext cx="24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Training data (known data)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7">
            <a:alphaModFix/>
          </a:blip>
          <a:srcRect l="20113" t="16678" r="25759" b="22449"/>
          <a:stretch/>
        </p:blipFill>
        <p:spPr>
          <a:xfrm>
            <a:off x="3985722" y="4010988"/>
            <a:ext cx="836378" cy="8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4937650" y="4473325"/>
            <a:ext cx="20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Testing data (new data)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" name="Google Shape;149;p19"/>
          <p:cNvCxnSpPr>
            <a:stCxn id="147" idx="0"/>
            <a:endCxn id="136" idx="2"/>
          </p:cNvCxnSpPr>
          <p:nvPr/>
        </p:nvCxnSpPr>
        <p:spPr>
          <a:xfrm rot="10800000" flipH="1">
            <a:off x="4403911" y="3771888"/>
            <a:ext cx="129000" cy="2391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19"/>
          <p:cNvSpPr txBox="1"/>
          <p:nvPr/>
        </p:nvSpPr>
        <p:spPr>
          <a:xfrm>
            <a:off x="4937650" y="3958700"/>
            <a:ext cx="182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What is this?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3744825" y="3875900"/>
            <a:ext cx="3391800" cy="11037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260250" y="1341750"/>
            <a:ext cx="2208900" cy="30087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Image Classification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t="18717" b="18472"/>
          <a:stretch/>
        </p:blipFill>
        <p:spPr>
          <a:xfrm>
            <a:off x="368038" y="2154988"/>
            <a:ext cx="947875" cy="8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4">
            <a:alphaModFix/>
          </a:blip>
          <a:srcRect l="10820" t="23892" r="10828" b="26894"/>
          <a:stretch/>
        </p:blipFill>
        <p:spPr>
          <a:xfrm>
            <a:off x="608375" y="3384275"/>
            <a:ext cx="780235" cy="68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5">
            <a:alphaModFix/>
          </a:blip>
          <a:srcRect l="5285" t="17766" r="5124" b="24212"/>
          <a:stretch/>
        </p:blipFill>
        <p:spPr>
          <a:xfrm>
            <a:off x="977700" y="1341738"/>
            <a:ext cx="1177949" cy="8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948" y="1759450"/>
            <a:ext cx="2015850" cy="20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0"/>
          <p:cNvCxnSpPr>
            <a:stCxn id="160" idx="3"/>
            <a:endCxn id="161" idx="1"/>
          </p:cNvCxnSpPr>
          <p:nvPr/>
        </p:nvCxnSpPr>
        <p:spPr>
          <a:xfrm>
            <a:off x="2155649" y="1741862"/>
            <a:ext cx="1369200" cy="10239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0"/>
          <p:cNvCxnSpPr>
            <a:stCxn id="158" idx="3"/>
            <a:endCxn id="161" idx="1"/>
          </p:cNvCxnSpPr>
          <p:nvPr/>
        </p:nvCxnSpPr>
        <p:spPr>
          <a:xfrm>
            <a:off x="1315913" y="2571750"/>
            <a:ext cx="2208900" cy="1941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0"/>
          <p:cNvCxnSpPr>
            <a:stCxn id="159" idx="3"/>
            <a:endCxn id="161" idx="1"/>
          </p:cNvCxnSpPr>
          <p:nvPr/>
        </p:nvCxnSpPr>
        <p:spPr>
          <a:xfrm rot="10800000" flipH="1">
            <a:off x="1388610" y="2765826"/>
            <a:ext cx="2136300" cy="9615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20"/>
          <p:cNvSpPr txBox="1"/>
          <p:nvPr/>
        </p:nvSpPr>
        <p:spPr>
          <a:xfrm>
            <a:off x="3458125" y="1328350"/>
            <a:ext cx="214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Awesome magic box</a:t>
            </a:r>
            <a:endParaRPr sz="1600" b="1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6254350" y="1962775"/>
            <a:ext cx="1896000" cy="16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Assignment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Cake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</p:txBody>
      </p:sp>
      <p:cxnSp>
        <p:nvCxnSpPr>
          <p:cNvPr id="167" name="Google Shape;167;p20"/>
          <p:cNvCxnSpPr>
            <a:stCxn id="161" idx="3"/>
            <a:endCxn id="166" idx="1"/>
          </p:cNvCxnSpPr>
          <p:nvPr/>
        </p:nvCxnSpPr>
        <p:spPr>
          <a:xfrm>
            <a:off x="5540798" y="2765725"/>
            <a:ext cx="713700" cy="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20"/>
          <p:cNvSpPr txBox="1"/>
          <p:nvPr/>
        </p:nvSpPr>
        <p:spPr>
          <a:xfrm>
            <a:off x="1317675" y="1973938"/>
            <a:ext cx="4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520688" y="288055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Cake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677188" y="395010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Apple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147900" y="4380050"/>
            <a:ext cx="24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Training data (known data)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7">
            <a:alphaModFix/>
          </a:blip>
          <a:srcRect l="20113" t="16678" r="25759" b="22449"/>
          <a:stretch/>
        </p:blipFill>
        <p:spPr>
          <a:xfrm>
            <a:off x="3985722" y="4010988"/>
            <a:ext cx="836378" cy="8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4937650" y="4473325"/>
            <a:ext cx="20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Testing data (new data)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" name="Google Shape;174;p20"/>
          <p:cNvCxnSpPr>
            <a:stCxn id="172" idx="0"/>
            <a:endCxn id="161" idx="2"/>
          </p:cNvCxnSpPr>
          <p:nvPr/>
        </p:nvCxnSpPr>
        <p:spPr>
          <a:xfrm rot="10800000" flipH="1">
            <a:off x="4403911" y="3771888"/>
            <a:ext cx="129000" cy="2391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p20"/>
          <p:cNvSpPr txBox="1"/>
          <p:nvPr/>
        </p:nvSpPr>
        <p:spPr>
          <a:xfrm>
            <a:off x="4937650" y="3958700"/>
            <a:ext cx="182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What is this?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6" name="Google Shape;176;p20"/>
          <p:cNvGrpSpPr/>
          <p:nvPr/>
        </p:nvGrpSpPr>
        <p:grpSpPr>
          <a:xfrm>
            <a:off x="6910100" y="101925"/>
            <a:ext cx="2094187" cy="1657525"/>
            <a:chOff x="6862725" y="458025"/>
            <a:chExt cx="2094187" cy="1657525"/>
          </a:xfrm>
        </p:grpSpPr>
        <p:sp>
          <p:nvSpPr>
            <p:cNvPr id="177" name="Google Shape;177;p20"/>
            <p:cNvSpPr/>
            <p:nvPr/>
          </p:nvSpPr>
          <p:spPr>
            <a:xfrm>
              <a:off x="7513600" y="458025"/>
              <a:ext cx="1443312" cy="941004"/>
            </a:xfrm>
            <a:prstGeom prst="cloud">
              <a:avLst/>
            </a:prstGeom>
            <a:solidFill>
              <a:srgbClr val="FFF2CC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 am 80% sure it is a cat.</a:t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6862725" y="1988050"/>
              <a:ext cx="120300" cy="1275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7036350" y="1675300"/>
              <a:ext cx="264900" cy="1944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7301250" y="1316950"/>
              <a:ext cx="431100" cy="2400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387900" y="106575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DEMO LINK</a:t>
            </a:r>
            <a:endParaRPr sz="4100"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387900" y="2432325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7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tinyurl.com/mydoodleit</a:t>
            </a:r>
            <a:endParaRPr sz="660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On-screen Show (16:9)</PresentationFormat>
  <Paragraphs>158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Roboto Slab</vt:lpstr>
      <vt:lpstr>Arial</vt:lpstr>
      <vt:lpstr>Roboto</vt:lpstr>
      <vt:lpstr>Marina</vt:lpstr>
      <vt:lpstr>Neural Networks</vt:lpstr>
      <vt:lpstr>Why is it called neural network?</vt:lpstr>
      <vt:lpstr>Neural Network</vt:lpstr>
      <vt:lpstr>Convolutional Neural Network</vt:lpstr>
      <vt:lpstr>Convolutional Neural Network</vt:lpstr>
      <vt:lpstr>Image Classification</vt:lpstr>
      <vt:lpstr>Image Classification</vt:lpstr>
      <vt:lpstr>Image Classification</vt:lpstr>
      <vt:lpstr>DEMO LINK</vt:lpstr>
      <vt:lpstr>Training Data</vt:lpstr>
      <vt:lpstr>Image Recognition</vt:lpstr>
      <vt:lpstr>Convolutional Neural Network</vt:lpstr>
      <vt:lpstr>Kernel/Filter</vt:lpstr>
      <vt:lpstr>Kernel/Filter</vt:lpstr>
      <vt:lpstr>Kernel/Filter</vt:lpstr>
      <vt:lpstr>Then we feed the numbers into a network</vt:lpstr>
      <vt:lpstr>Now it’s your turn</vt:lpstr>
      <vt:lpstr>Pooling</vt:lpstr>
      <vt:lpstr>Pooling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cp:lastModifiedBy>Ma, Ruizhe</cp:lastModifiedBy>
  <cp:revision>1</cp:revision>
  <dcterms:modified xsi:type="dcterms:W3CDTF">2023-06-27T16:40:32Z</dcterms:modified>
</cp:coreProperties>
</file>